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Hin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in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ind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4600"/>
              <a:buNone/>
              <a:defRPr sz="46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0" name="Shape 10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big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37" name="Shape 13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Shape 142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flipH="1" rot="-5400000">
            <a:off x="-358955" y="3663589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3000"/>
              <a:buNone/>
              <a:defRPr/>
            </a:lvl1pPr>
            <a:lvl2pPr lvl="1" rtl="0" algn="ctr">
              <a:spcBef>
                <a:spcPts val="0"/>
              </a:spcBef>
              <a:buSzPts val="3000"/>
              <a:buNone/>
              <a:defRPr/>
            </a:lvl2pPr>
            <a:lvl3pPr lvl="2" rtl="0" algn="ctr">
              <a:spcBef>
                <a:spcPts val="0"/>
              </a:spcBef>
              <a:buSzPts val="3000"/>
              <a:buNone/>
              <a:defRPr/>
            </a:lvl3pPr>
            <a:lvl4pPr lvl="3" rtl="0" algn="ctr">
              <a:spcBef>
                <a:spcPts val="0"/>
              </a:spcBef>
              <a:buSzPts val="3000"/>
              <a:buNone/>
              <a:defRPr/>
            </a:lvl4pPr>
            <a:lvl5pPr lvl="4" rtl="0" algn="ctr">
              <a:spcBef>
                <a:spcPts val="0"/>
              </a:spcBef>
              <a:buSzPts val="3000"/>
              <a:buNone/>
              <a:defRPr/>
            </a:lvl5pPr>
            <a:lvl6pPr lvl="5" rtl="0" algn="ctr">
              <a:spcBef>
                <a:spcPts val="0"/>
              </a:spcBef>
              <a:buSzPts val="3000"/>
              <a:buNone/>
              <a:defRPr/>
            </a:lvl6pPr>
            <a:lvl7pPr lvl="6" rtl="0" algn="ctr">
              <a:spcBef>
                <a:spcPts val="0"/>
              </a:spcBef>
              <a:buSzPts val="3000"/>
              <a:buNone/>
              <a:defRPr/>
            </a:lvl7pPr>
            <a:lvl8pPr lvl="7" rtl="0" algn="ctr">
              <a:spcBef>
                <a:spcPts val="0"/>
              </a:spcBef>
              <a:buSzPts val="3000"/>
              <a:buNone/>
              <a:defRPr/>
            </a:lvl8pPr>
            <a:lvl9pPr lvl="8" rtl="0" algn="ctr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23" name="Shape 23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ts val="2400"/>
              <a:buChar char="›"/>
              <a:defRPr b="1" i="1"/>
            </a:lvl1pPr>
            <a:lvl2pPr lvl="1" rtl="0" algn="ctr">
              <a:spcBef>
                <a:spcPts val="0"/>
              </a:spcBef>
              <a:buSzPts val="2400"/>
              <a:buChar char="›"/>
              <a:defRPr b="1" i="1"/>
            </a:lvl2pPr>
            <a:lvl3pPr lvl="2" rtl="0" algn="ctr">
              <a:spcBef>
                <a:spcPts val="0"/>
              </a:spcBef>
              <a:buSzPts val="2400"/>
              <a:buChar char="›"/>
              <a:defRPr b="1" i="1"/>
            </a:lvl3pPr>
            <a:lvl4pPr lvl="3" rtl="0" algn="ctr">
              <a:spcBef>
                <a:spcPts val="0"/>
              </a:spcBef>
              <a:buSzPts val="2400"/>
              <a:buChar char="›"/>
              <a:defRPr b="1" i="1"/>
            </a:lvl4pPr>
            <a:lvl5pPr lvl="4" rtl="0" algn="ctr">
              <a:spcBef>
                <a:spcPts val="0"/>
              </a:spcBef>
              <a:buSzPts val="2400"/>
              <a:buChar char="›"/>
              <a:defRPr b="1" i="1"/>
            </a:lvl5pPr>
            <a:lvl6pPr lvl="5" rtl="0" algn="ctr">
              <a:spcBef>
                <a:spcPts val="0"/>
              </a:spcBef>
              <a:buSzPts val="2400"/>
              <a:buChar char="›"/>
              <a:defRPr b="1" i="1"/>
            </a:lvl6pPr>
            <a:lvl7pPr lvl="6" rtl="0" algn="ctr">
              <a:spcBef>
                <a:spcPts val="0"/>
              </a:spcBef>
              <a:buSzPts val="2400"/>
              <a:buChar char="›"/>
              <a:defRPr b="1" i="1"/>
            </a:lvl7pPr>
            <a:lvl8pPr lvl="7" rtl="0" algn="ctr">
              <a:spcBef>
                <a:spcPts val="0"/>
              </a:spcBef>
              <a:buSzPts val="2400"/>
              <a:buChar char="›"/>
              <a:defRPr b="1" i="1"/>
            </a:lvl8pPr>
            <a:lvl9pPr lvl="8" algn="ctr">
              <a:spcBef>
                <a:spcPts val="0"/>
              </a:spcBef>
              <a:buSzPts val="2400"/>
              <a:buChar char="»"/>
              <a:defRPr b="1" i="1"/>
            </a:lvl9pPr>
          </a:lstStyle>
          <a:p/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flipH="1" rot="-5400000">
            <a:off x="-358985" y="3663619"/>
            <a:ext cx="1838515" cy="1120555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Char char="›"/>
              <a:defRPr/>
            </a:lvl1pPr>
            <a:lvl2pPr lvl="1">
              <a:spcBef>
                <a:spcPts val="0"/>
              </a:spcBef>
              <a:buSzPts val="2400"/>
              <a:buChar char="›"/>
              <a:defRPr/>
            </a:lvl2pPr>
            <a:lvl3pPr lvl="2">
              <a:spcBef>
                <a:spcPts val="0"/>
              </a:spcBef>
              <a:buSzPts val="2400"/>
              <a:buChar char="›"/>
              <a:defRPr/>
            </a:lvl3pPr>
            <a:lvl4pPr lvl="3">
              <a:spcBef>
                <a:spcPts val="0"/>
              </a:spcBef>
              <a:buSzPts val="2400"/>
              <a:buChar char="›"/>
              <a:defRPr/>
            </a:lvl4pPr>
            <a:lvl5pPr lvl="4">
              <a:spcBef>
                <a:spcPts val="0"/>
              </a:spcBef>
              <a:buSzPts val="2400"/>
              <a:buChar char="›"/>
              <a:defRPr/>
            </a:lvl5pPr>
            <a:lvl6pPr lvl="5">
              <a:spcBef>
                <a:spcPts val="0"/>
              </a:spcBef>
              <a:buSzPts val="2400"/>
              <a:buChar char="›"/>
              <a:defRPr/>
            </a:lvl6pPr>
            <a:lvl7pPr lvl="6">
              <a:spcBef>
                <a:spcPts val="0"/>
              </a:spcBef>
              <a:buSzPts val="2400"/>
              <a:buChar char="›"/>
              <a:defRPr/>
            </a:lvl7pPr>
            <a:lvl8pPr lvl="7">
              <a:spcBef>
                <a:spcPts val="0"/>
              </a:spcBef>
              <a:buSzPts val="2400"/>
              <a:buChar char="›"/>
              <a:defRPr/>
            </a:lvl8pPr>
            <a:lvl9pPr lvl="8">
              <a:spcBef>
                <a:spcPts val="0"/>
              </a:spcBef>
              <a:buSzPts val="2400"/>
              <a:buChar char="»"/>
              <a:defRPr/>
            </a:lvl9pPr>
          </a:lstStyle>
          <a:p/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›"/>
              <a:defRPr sz="1800"/>
            </a:lvl1pPr>
            <a:lvl2pPr lvl="1">
              <a:spcBef>
                <a:spcPts val="0"/>
              </a:spcBef>
              <a:buSzPts val="1800"/>
              <a:buChar char="›"/>
              <a:defRPr sz="1800"/>
            </a:lvl2pPr>
            <a:lvl3pPr lvl="2">
              <a:spcBef>
                <a:spcPts val="0"/>
              </a:spcBef>
              <a:buSzPts val="1800"/>
              <a:buChar char="›"/>
              <a:defRPr sz="1800"/>
            </a:lvl3pPr>
            <a:lvl4pPr lvl="3">
              <a:spcBef>
                <a:spcPts val="0"/>
              </a:spcBef>
              <a:buSzPts val="1800"/>
              <a:buChar char="›"/>
              <a:defRPr sz="1800"/>
            </a:lvl4pPr>
            <a:lvl5pPr lvl="4">
              <a:spcBef>
                <a:spcPts val="0"/>
              </a:spcBef>
              <a:buSzPts val="1800"/>
              <a:buChar char="›"/>
              <a:defRPr sz="1800"/>
            </a:lvl5pPr>
            <a:lvl6pPr lvl="5">
              <a:spcBef>
                <a:spcPts val="0"/>
              </a:spcBef>
              <a:buSzPts val="1800"/>
              <a:buChar char="›"/>
              <a:defRPr sz="1800"/>
            </a:lvl6pPr>
            <a:lvl7pPr lvl="6">
              <a:spcBef>
                <a:spcPts val="0"/>
              </a:spcBef>
              <a:buSzPts val="1800"/>
              <a:buChar char="›"/>
              <a:defRPr sz="1800"/>
            </a:lvl7pPr>
            <a:lvl8pPr lvl="7">
              <a:spcBef>
                <a:spcPts val="0"/>
              </a:spcBef>
              <a:buSzPts val="1800"/>
              <a:buChar char="›"/>
              <a:defRPr sz="1800"/>
            </a:lvl8pPr>
            <a:lvl9pPr lvl="8">
              <a:spcBef>
                <a:spcPts val="0"/>
              </a:spcBef>
              <a:buSzPts val="1800"/>
              <a:buChar char="»"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›"/>
              <a:defRPr sz="1800"/>
            </a:lvl1pPr>
            <a:lvl2pPr lvl="1">
              <a:spcBef>
                <a:spcPts val="0"/>
              </a:spcBef>
              <a:buSzPts val="1800"/>
              <a:buChar char="›"/>
              <a:defRPr sz="1800"/>
            </a:lvl2pPr>
            <a:lvl3pPr lvl="2">
              <a:spcBef>
                <a:spcPts val="0"/>
              </a:spcBef>
              <a:buSzPts val="1800"/>
              <a:buChar char="›"/>
              <a:defRPr sz="1800"/>
            </a:lvl3pPr>
            <a:lvl4pPr lvl="3">
              <a:spcBef>
                <a:spcPts val="0"/>
              </a:spcBef>
              <a:buSzPts val="1800"/>
              <a:buChar char="›"/>
              <a:defRPr sz="1800"/>
            </a:lvl4pPr>
            <a:lvl5pPr lvl="4">
              <a:spcBef>
                <a:spcPts val="0"/>
              </a:spcBef>
              <a:buSzPts val="1800"/>
              <a:buChar char="›"/>
              <a:defRPr sz="1800"/>
            </a:lvl5pPr>
            <a:lvl6pPr lvl="5">
              <a:spcBef>
                <a:spcPts val="0"/>
              </a:spcBef>
              <a:buSzPts val="1800"/>
              <a:buChar char="›"/>
              <a:defRPr sz="1800"/>
            </a:lvl6pPr>
            <a:lvl7pPr lvl="6">
              <a:spcBef>
                <a:spcPts val="0"/>
              </a:spcBef>
              <a:buSzPts val="1800"/>
              <a:buChar char="›"/>
              <a:defRPr sz="1800"/>
            </a:lvl7pPr>
            <a:lvl8pPr lvl="7">
              <a:spcBef>
                <a:spcPts val="0"/>
              </a:spcBef>
              <a:buSzPts val="1800"/>
              <a:buChar char="›"/>
              <a:defRPr sz="1800"/>
            </a:lvl8pPr>
            <a:lvl9pPr lvl="8">
              <a:spcBef>
                <a:spcPts val="0"/>
              </a:spcBef>
              <a:buSzPts val="1800"/>
              <a:buChar char="»"/>
              <a:defRPr sz="1800"/>
            </a:lvl9pPr>
          </a:lstStyle>
          <a:p/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None/>
              <a:defRPr/>
            </a:lvl2pPr>
            <a:lvl3pPr lvl="2" rtl="0">
              <a:spcBef>
                <a:spcPts val="0"/>
              </a:spcBef>
              <a:buSzPts val="3000"/>
              <a:buNone/>
              <a:defRPr/>
            </a:lvl3pPr>
            <a:lvl4pPr lvl="3" rtl="0">
              <a:spcBef>
                <a:spcPts val="0"/>
              </a:spcBef>
              <a:buSzPts val="3000"/>
              <a:buNone/>
              <a:defRPr/>
            </a:lvl4pPr>
            <a:lvl5pPr lvl="4" rtl="0">
              <a:spcBef>
                <a:spcPts val="0"/>
              </a:spcBef>
              <a:buSzPts val="3000"/>
              <a:buNone/>
              <a:defRPr/>
            </a:lvl5pPr>
            <a:lvl6pPr lvl="5" rtl="0">
              <a:spcBef>
                <a:spcPts val="0"/>
              </a:spcBef>
              <a:buSzPts val="3000"/>
              <a:buNone/>
              <a:defRPr/>
            </a:lvl6pPr>
            <a:lvl7pPr lvl="6" rtl="0">
              <a:spcBef>
                <a:spcPts val="0"/>
              </a:spcBef>
              <a:buSzPts val="3000"/>
              <a:buNone/>
              <a:defRPr/>
            </a:lvl7pPr>
            <a:lvl8pPr lvl="7" rtl="0">
              <a:spcBef>
                <a:spcPts val="0"/>
              </a:spcBef>
              <a:buSzPts val="3000"/>
              <a:buNone/>
              <a:defRPr/>
            </a:lvl8pPr>
            <a:lvl9pPr lvl="8" rtl="0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/>
        </p:txBody>
      </p:sp>
      <p:grpSp>
        <p:nvGrpSpPr>
          <p:cNvPr id="82" name="Shape 82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3" name="Shape 83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89" name="Shape 89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grpSp>
        <p:nvGrpSpPr>
          <p:cNvPr id="96" name="Shape 9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97" name="Shape 9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Shape 102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3" name="Shape 103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360"/>
              </a:spcBef>
              <a:buSzPts val="1800"/>
              <a:buNone/>
              <a:defRPr b="1" sz="1800"/>
            </a:lvl1pPr>
          </a:lstStyle>
          <a:p/>
        </p:txBody>
      </p:sp>
      <p:grpSp>
        <p:nvGrpSpPr>
          <p:cNvPr id="110" name="Shape 110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1" name="Shape 111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Shape 11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17" name="Shape 117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mal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41F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48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48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871225" y="970375"/>
            <a:ext cx="5994600" cy="1504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P5: Final Iteration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2" name="Shape 152"/>
          <p:cNvSpPr txBox="1"/>
          <p:nvPr/>
        </p:nvSpPr>
        <p:spPr>
          <a:xfrm>
            <a:off x="2813050" y="2386325"/>
            <a:ext cx="36576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Team CAACC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Cole Juracek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Aaron Colborg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Austin Thompson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Chris Marques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Chris Yancey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4294967295" type="body"/>
          </p:nvPr>
        </p:nvSpPr>
        <p:spPr>
          <a:xfrm>
            <a:off x="614700" y="0"/>
            <a:ext cx="7914600" cy="95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Refactoring/Pattern Document</a:t>
            </a:r>
          </a:p>
        </p:txBody>
      </p:sp>
      <p:sp>
        <p:nvSpPr>
          <p:cNvPr id="220" name="Shape 220"/>
          <p:cNvSpPr txBox="1"/>
          <p:nvPr>
            <p:ph idx="4294967295" type="body"/>
          </p:nvPr>
        </p:nvSpPr>
        <p:spPr>
          <a:xfrm>
            <a:off x="1223925" y="1032050"/>
            <a:ext cx="3335700" cy="40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Refactorings and Patterns: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Mentioned last iteration, missing the document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Extract Method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Model View Controller (MVC)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511" y="861313"/>
            <a:ext cx="3400276" cy="18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588" y="3055625"/>
            <a:ext cx="3690099" cy="16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4294967295" type="body"/>
          </p:nvPr>
        </p:nvSpPr>
        <p:spPr>
          <a:xfrm>
            <a:off x="614700" y="0"/>
            <a:ext cx="7914600" cy="95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Package Diagram</a:t>
            </a:r>
          </a:p>
        </p:txBody>
      </p:sp>
      <p:sp>
        <p:nvSpPr>
          <p:cNvPr id="228" name="Shape 228"/>
          <p:cNvSpPr txBox="1"/>
          <p:nvPr>
            <p:ph idx="4294967295" type="body"/>
          </p:nvPr>
        </p:nvSpPr>
        <p:spPr>
          <a:xfrm>
            <a:off x="4265900" y="1605125"/>
            <a:ext cx="4059300" cy="237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Added subpackage interactions based on new feedback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Game Package at the UI layer changed to Gamepieces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600" y="894825"/>
            <a:ext cx="2971661" cy="38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-12" y="32810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457200">
              <a:spcBef>
                <a:spcPts val="0"/>
              </a:spcBef>
              <a:buNone/>
            </a:pPr>
            <a:r>
              <a:rPr lang="en"/>
              <a:t>Additional</a:t>
            </a:r>
            <a:r>
              <a:rPr lang="en"/>
              <a:t> Requirement: AI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555625" y="1181175"/>
            <a:ext cx="7726200" cy="351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Negamax Search Algorithm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Explores future board states given a board state.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Searches 4 turns ahead before deciding on a move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›"/>
            </a:pPr>
            <a:r>
              <a:rPr lang="en" sz="1800"/>
              <a:t>Alpha-beta pruning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Heuristic Function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Priority 1 - The King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Priority 2 - Capturing Pieces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›"/>
            </a:pPr>
            <a:r>
              <a:rPr lang="en" sz="1800"/>
              <a:t>Priority 3 - Board Positioning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4294967295" type="ctrTitle"/>
          </p:nvPr>
        </p:nvSpPr>
        <p:spPr>
          <a:xfrm>
            <a:off x="1114550" y="242225"/>
            <a:ext cx="6355200" cy="699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Challenges</a:t>
            </a:r>
            <a:r>
              <a:rPr lang="en"/>
              <a:t> and Lessons Learned</a:t>
            </a:r>
          </a:p>
        </p:txBody>
      </p:sp>
      <p:sp>
        <p:nvSpPr>
          <p:cNvPr id="241" name="Shape 241"/>
          <p:cNvSpPr/>
          <p:nvPr/>
        </p:nvSpPr>
        <p:spPr>
          <a:xfrm>
            <a:off x="7791322" y="2689505"/>
            <a:ext cx="275621" cy="263172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grpSp>
        <p:nvGrpSpPr>
          <p:cNvPr id="242" name="Shape 242"/>
          <p:cNvGrpSpPr/>
          <p:nvPr/>
        </p:nvGrpSpPr>
        <p:grpSpPr>
          <a:xfrm>
            <a:off x="7145787" y="4429515"/>
            <a:ext cx="484172" cy="484200"/>
            <a:chOff x="570875" y="4322250"/>
            <a:chExt cx="443300" cy="443325"/>
          </a:xfrm>
        </p:grpSpPr>
        <p:sp>
          <p:nvSpPr>
            <p:cNvPr id="243" name="Shape 243"/>
            <p:cNvSpPr/>
            <p:nvPr/>
          </p:nvSpPr>
          <p:spPr>
            <a:xfrm>
              <a:off x="570875" y="4322250"/>
              <a:ext cx="443300" cy="443325"/>
            </a:xfrm>
            <a:custGeom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44" name="Shape 244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45" name="Shape 245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581250" y="4634875"/>
              <a:ext cx="47050" cy="47050"/>
            </a:xfrm>
            <a:custGeom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</p:grpSp>
      <p:sp>
        <p:nvSpPr>
          <p:cNvPr id="247" name="Shape 247"/>
          <p:cNvSpPr/>
          <p:nvPr/>
        </p:nvSpPr>
        <p:spPr>
          <a:xfrm rot="1892490">
            <a:off x="8819932" y="3970250"/>
            <a:ext cx="275600" cy="263152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48" name="Shape 248"/>
          <p:cNvGrpSpPr/>
          <p:nvPr/>
        </p:nvGrpSpPr>
        <p:grpSpPr>
          <a:xfrm>
            <a:off x="7556687" y="2952682"/>
            <a:ext cx="1333298" cy="1333379"/>
            <a:chOff x="6654650" y="3665275"/>
            <a:chExt cx="409100" cy="409125"/>
          </a:xfrm>
        </p:grpSpPr>
        <p:sp>
          <p:nvSpPr>
            <p:cNvPr id="249" name="Shape 249"/>
            <p:cNvSpPr/>
            <p:nvPr/>
          </p:nvSpPr>
          <p:spPr>
            <a:xfrm>
              <a:off x="6808525" y="3819150"/>
              <a:ext cx="211875" cy="211900"/>
            </a:xfrm>
            <a:custGeom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654650" y="3665275"/>
              <a:ext cx="409100" cy="409125"/>
            </a:xfrm>
            <a:custGeom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Shape 251"/>
          <p:cNvSpPr/>
          <p:nvPr/>
        </p:nvSpPr>
        <p:spPr>
          <a:xfrm rot="-931596">
            <a:off x="8130121" y="4656778"/>
            <a:ext cx="186411" cy="177991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422" y="1095100"/>
            <a:ext cx="3131449" cy="33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799425" y="309225"/>
            <a:ext cx="3160500" cy="1274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And now for the </a:t>
            </a:r>
            <a:r>
              <a:rPr lang="en" sz="3600">
                <a:solidFill>
                  <a:schemeClr val="accent3"/>
                </a:solidFill>
              </a:rPr>
              <a:t>DEMO!</a:t>
            </a:r>
          </a:p>
        </p:txBody>
      </p:sp>
      <p:sp>
        <p:nvSpPr>
          <p:cNvPr id="258" name="Shape 258"/>
          <p:cNvSpPr/>
          <p:nvPr/>
        </p:nvSpPr>
        <p:spPr>
          <a:xfrm>
            <a:off x="2580150" y="1746351"/>
            <a:ext cx="4082849" cy="3197527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cap="flat" cmpd="sng" w="9525">
            <a:solidFill>
              <a:srgbClr val="66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913" y="1928925"/>
            <a:ext cx="3691324" cy="23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is Hnefatafl?</a:t>
            </a:r>
          </a:p>
        </p:txBody>
      </p:sp>
      <p:sp>
        <p:nvSpPr>
          <p:cNvPr id="158" name="Shape 158"/>
          <p:cNvSpPr txBox="1"/>
          <p:nvPr>
            <p:ph idx="2" type="body"/>
          </p:nvPr>
        </p:nvSpPr>
        <p:spPr>
          <a:xfrm>
            <a:off x="1131771" y="939250"/>
            <a:ext cx="6216000" cy="404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66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b="1" lang="en" sz="1400">
                <a:solidFill>
                  <a:srgbClr val="FF6600"/>
                </a:solidFill>
              </a:rPr>
              <a:t>The attackers (black) win by surrounding the white king on 4 sides.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b="1" lang="en" sz="1400">
                <a:solidFill>
                  <a:srgbClr val="FF6600"/>
                </a:solidFill>
              </a:rPr>
              <a:t>The defenders (white) win by moving their king to the edge of the board.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b="1" lang="en" sz="1400">
                <a:solidFill>
                  <a:srgbClr val="FF6600"/>
                </a:solidFill>
              </a:rPr>
              <a:t>Pieces move like rooks in chess; captures are made by “sandwiching” an enemy piece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438" y="2449650"/>
            <a:ext cx="2413125" cy="24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4294967295" type="ctrTitle"/>
          </p:nvPr>
        </p:nvSpPr>
        <p:spPr>
          <a:xfrm>
            <a:off x="2715450" y="1523250"/>
            <a:ext cx="50046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6000"/>
              <a:t>Document Updates</a:t>
            </a:r>
          </a:p>
        </p:txBody>
      </p:sp>
      <p:sp>
        <p:nvSpPr>
          <p:cNvPr id="165" name="Shape 165"/>
          <p:cNvSpPr txBox="1"/>
          <p:nvPr>
            <p:ph idx="4294967295" type="subTitle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3CCFF"/>
                </a:solidFill>
              </a:rPr>
              <a:t>Now with more of them!</a:t>
            </a:r>
          </a:p>
        </p:txBody>
      </p:sp>
      <p:pic>
        <p:nvPicPr>
          <p:cNvPr descr="10.jpg" id="166" name="Shape 166"/>
          <p:cNvPicPr preferRelativeResize="0"/>
          <p:nvPr/>
        </p:nvPicPr>
        <p:blipFill rotWithShape="1">
          <a:blip r:embed="rId3">
            <a:alphaModFix/>
          </a:blip>
          <a:srcRect b="19038" l="22840" r="22840" t="14463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fmla="val 6377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1404475" y="41150"/>
            <a:ext cx="6436200" cy="819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Use Cases, Domain Model, and Glossary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050" y="861050"/>
            <a:ext cx="3944625" cy="2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Began with 8 Use Cases, currently 10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>
                <a:solidFill>
                  <a:schemeClr val="accent4"/>
                </a:solidFill>
              </a:rPr>
              <a:t>Each Iteration adding and improving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>
                <a:solidFill>
                  <a:schemeClr val="accent4"/>
                </a:solidFill>
              </a:rPr>
              <a:t>Most recently updated with AI </a:t>
            </a:r>
          </a:p>
          <a:p>
            <a:pPr indent="-317500" lvl="1" marL="914400" rtl="0">
              <a:spcBef>
                <a:spcPts val="0"/>
              </a:spcBef>
              <a:buClr>
                <a:schemeClr val="accent4"/>
              </a:buClr>
              <a:buSzPts val="1400"/>
              <a:buChar char="○"/>
            </a:pPr>
            <a:r>
              <a:rPr lang="en">
                <a:solidFill>
                  <a:schemeClr val="accent4"/>
                </a:solidFill>
              </a:rPr>
              <a:t>Maintain consistency with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1404475" y="41150"/>
            <a:ext cx="6436200" cy="819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Use Cases, Domain Model, and Glossary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1831378" y="3497575"/>
            <a:ext cx="55824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Domain Model and Glossary: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Consistently updated to better represent our Use Cases and new additions</a:t>
            </a:r>
          </a:p>
          <a:p>
            <a:pPr indent="-317500" lvl="0" marL="457200" rtl="0">
              <a:spcBef>
                <a:spcPts val="0"/>
              </a:spcBef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As of now, accurately display and describe our initial concepts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750" y="946775"/>
            <a:ext cx="3121754" cy="24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00" y="1007100"/>
            <a:ext cx="4074898" cy="23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4294967295" type="body"/>
          </p:nvPr>
        </p:nvSpPr>
        <p:spPr>
          <a:xfrm>
            <a:off x="1391775" y="59700"/>
            <a:ext cx="64362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Design Class Diagram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600" y="2357275"/>
            <a:ext cx="4749377" cy="246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idx="4294967295" type="body"/>
          </p:nvPr>
        </p:nvSpPr>
        <p:spPr>
          <a:xfrm>
            <a:off x="5992625" y="1732000"/>
            <a:ext cx="64362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Before...</a:t>
            </a:r>
          </a:p>
        </p:txBody>
      </p:sp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612250" y="818625"/>
            <a:ext cx="3243000" cy="37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Many… Many Changes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By far the most edited document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Was missing most all of the classes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Associations/Multiplicities were all over the place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4294967295" type="body"/>
          </p:nvPr>
        </p:nvSpPr>
        <p:spPr>
          <a:xfrm>
            <a:off x="3673125" y="73775"/>
            <a:ext cx="14625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After!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625" y="641150"/>
            <a:ext cx="6737501" cy="440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4294967295" type="body"/>
          </p:nvPr>
        </p:nvSpPr>
        <p:spPr>
          <a:xfrm>
            <a:off x="1391775" y="59700"/>
            <a:ext cx="64362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Traceability</a:t>
            </a:r>
            <a:r>
              <a:rPr lang="en"/>
              <a:t> Link Matrix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04" name="Shape 204"/>
          <p:cNvSpPr txBox="1"/>
          <p:nvPr>
            <p:ph idx="4294967295" type="body"/>
          </p:nvPr>
        </p:nvSpPr>
        <p:spPr>
          <a:xfrm>
            <a:off x="973700" y="827900"/>
            <a:ext cx="3335700" cy="37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Changes made: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Has been updated over time with new classes and use cases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As of now: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Removed “class groupings” in favor of class grouping headers.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Added </a:t>
            </a:r>
            <a:r>
              <a:rPr lang="en" sz="1800" u="sng"/>
              <a:t>ALL</a:t>
            </a:r>
            <a:r>
              <a:rPr lang="en" sz="1800"/>
              <a:t> classes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325" y="879600"/>
            <a:ext cx="4055401" cy="24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4294967295" type="body"/>
          </p:nvPr>
        </p:nvSpPr>
        <p:spPr>
          <a:xfrm>
            <a:off x="614700" y="0"/>
            <a:ext cx="7914600" cy="95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System Test Document, Sequence Diagrams, and Development Manual</a:t>
            </a:r>
          </a:p>
        </p:txBody>
      </p:sp>
      <p:sp>
        <p:nvSpPr>
          <p:cNvPr id="211" name="Shape 211"/>
          <p:cNvSpPr txBox="1"/>
          <p:nvPr>
            <p:ph idx="4294967295" type="body"/>
          </p:nvPr>
        </p:nvSpPr>
        <p:spPr>
          <a:xfrm>
            <a:off x="1223925" y="1032050"/>
            <a:ext cx="3335700" cy="40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Development Manual: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Ambiguous instructions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Sequence Diagram: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Kept up to date with many class structure changes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Test Document: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Added Test Cases and verbosity as features were added and feedback </a:t>
            </a:r>
            <a:r>
              <a:rPr lang="en" sz="1800"/>
              <a:t>received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963" y="906425"/>
            <a:ext cx="3279775" cy="148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075" y="2407837"/>
            <a:ext cx="3963549" cy="14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812" y="3845050"/>
            <a:ext cx="2670075" cy="11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